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4" r:id="rId3"/>
    <p:sldId id="257" r:id="rId4"/>
    <p:sldId id="266" r:id="rId5"/>
    <p:sldId id="267" r:id="rId6"/>
    <p:sldId id="270" r:id="rId7"/>
    <p:sldId id="256" r:id="rId8"/>
    <p:sldId id="268" r:id="rId9"/>
    <p:sldId id="269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10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9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8774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6462-D85B-BA48-9DCB-44DD95F09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B7C30-C958-834E-8010-D09836FEF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58EA0-2C4F-4E4F-B72C-2AC5815D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79BEC-4A44-D448-8BF1-E49C32ED5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9A182-92CE-7A4B-AFA1-E9CE3FA3A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26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1D4423-7337-534F-B069-FA0296682F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212CE1-524E-3041-95D7-E7B2DF43D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9C1C8-7074-E04E-A3EC-D285047A7D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F7B00-6B87-0345-B336-AF425235C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05B6B-2EF5-7245-A93E-78AF32ED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08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1E1B5-0051-7C44-931F-82B85AEC7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3536D-1FDB-6C44-94AA-AF54CAA61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757F4-3E51-254A-8407-33EA8EF75C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91FDA-2CBA-7F44-B35C-38C12B711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16A08-A6BD-4F4B-AC85-7AF3A4FB5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429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6C215-748D-8F49-AC05-CB40DA852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0D81A-D3CF-9F45-8DE1-FE2AF2EED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31C95-0FB4-C740-9564-914B8698ED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60A3A-A872-B844-9CBF-02255BF20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EEF89-C11A-4B47-951F-96FD9BB24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56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4679D-419B-194E-BAD2-CA8F75530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EF5E0-1261-AC44-9D59-809D600923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03F9FE-206B-5B4B-ACDF-B85441E8BB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F4A9C-A887-6941-B640-CFC31B3087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3D6B52-A9BE-0A4F-8D3D-D73E20F43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6B02F-BFD1-854F-BD8D-42D52DCFD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24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38177-39E8-6F4C-AD34-D662241BC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2DB7C-81D3-024E-A5CE-160BEBB9F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326B08-0DBE-074C-A941-94299693A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097730-695A-5F48-9CA0-37A0E6BC0C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006DF-9A41-4B41-8658-B2E891988D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55313E-8FD6-924D-A489-636059617E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F0147F-991D-E140-B107-467ADC829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FB8613-F4B7-F748-9DCC-BBB244959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52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B8389-52AF-2445-88F2-F5248165C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75A2A8-C452-A041-8C5A-8B60B4F651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17EB6-521C-6541-AE13-F8244A8B9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5D46D9-50D5-C24C-9F99-3A365FDEC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02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1F4A84-0238-874D-8404-56105AB05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36B1B2-95B2-FB48-807D-4B097F4E9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2089E6-FF65-0D48-AABA-0BE8C1AC7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05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242C2-AD7B-9145-A80B-F79F5627F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EF133-DBBB-3D42-AAC4-14E14B715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3AD218-D27A-394E-BE5A-0BB0F74F23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4EB871-C7D3-584F-A712-60280680AF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A9433-EEA3-CA46-9DFD-D3ABDB54D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F36DC-9035-2B48-89BB-3B5579251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415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E8030-2F76-C048-BD0D-D156EB1E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158C36-3C80-9043-A9B4-459D7033C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ACFC3-0F55-9642-A5C9-AC61D806B6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328575-0114-C845-AADD-5BB0D3F6F0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EAD46-A05C-6C43-8672-85C5B3ADC41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39793-D3D1-2747-97B9-7954EF7D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8CCD8-A14B-0048-997D-C5DE196E6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1C46FA-4924-4948-9D88-5E33C7972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890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F0CC6EC-78AB-374E-B368-7F346A6DD125}"/>
              </a:ext>
            </a:extLst>
          </p:cNvPr>
          <p:cNvSpPr txBox="1"/>
          <p:nvPr userDrawn="1"/>
        </p:nvSpPr>
        <p:spPr>
          <a:xfrm>
            <a:off x="-1" y="0"/>
            <a:ext cx="3546389" cy="64633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600" b="1" dirty="0" err="1">
                <a:solidFill>
                  <a:schemeClr val="accent1"/>
                </a:solidFill>
                <a:latin typeface="+mn-ea"/>
              </a:rPr>
              <a:t>PhysioNet</a:t>
            </a:r>
            <a:r>
              <a:rPr lang="zh-CN" altLang="en-US" sz="3600" b="1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3600" b="1" dirty="0">
                <a:solidFill>
                  <a:schemeClr val="accent1"/>
                </a:solidFill>
                <a:latin typeface="+mn-ea"/>
              </a:rPr>
              <a:t>2019</a:t>
            </a:r>
            <a:endParaRPr lang="en-US" sz="3600" b="1" dirty="0">
              <a:solidFill>
                <a:schemeClr val="accent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68788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E92EBA-C649-F244-A737-1D9EED421E4A}"/>
              </a:ext>
            </a:extLst>
          </p:cNvPr>
          <p:cNvSpPr txBox="1"/>
          <p:nvPr/>
        </p:nvSpPr>
        <p:spPr>
          <a:xfrm>
            <a:off x="0" y="3167390"/>
            <a:ext cx="33422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/>
              <a:t>Feature</a:t>
            </a:r>
            <a:r>
              <a:rPr lang="zh-CN" altLang="en-US" sz="2800" dirty="0"/>
              <a:t> </a:t>
            </a:r>
            <a:r>
              <a:rPr lang="en-US" altLang="zh-CN" sz="2800" dirty="0"/>
              <a:t>Engineering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4DEBAA-C528-244B-967B-93829052B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745" y="657747"/>
            <a:ext cx="6309255" cy="55425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C96F81-F44C-F847-A623-8754DD764641}"/>
              </a:ext>
            </a:extLst>
          </p:cNvPr>
          <p:cNvSpPr txBox="1"/>
          <p:nvPr/>
        </p:nvSpPr>
        <p:spPr>
          <a:xfrm>
            <a:off x="3536030" y="134527"/>
            <a:ext cx="5638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生命体征数据                       </a:t>
            </a:r>
            <a:r>
              <a:rPr lang="zh-CN" altLang="en-US" dirty="0"/>
              <a:t>心率 血压 呼吸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5D624D-A048-BA48-B691-38DE094287E5}"/>
              </a:ext>
            </a:extLst>
          </p:cNvPr>
          <p:cNvSpPr txBox="1"/>
          <p:nvPr/>
        </p:nvSpPr>
        <p:spPr>
          <a:xfrm>
            <a:off x="3749390" y="3228944"/>
            <a:ext cx="3342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化验数据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B5753D-4C36-9F4A-A29C-88BEB1577038}"/>
              </a:ext>
            </a:extLst>
          </p:cNvPr>
          <p:cNvSpPr txBox="1"/>
          <p:nvPr/>
        </p:nvSpPr>
        <p:spPr>
          <a:xfrm>
            <a:off x="3536030" y="6290352"/>
            <a:ext cx="6136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住院数据                              入院时间 </a:t>
            </a:r>
            <a:r>
              <a:rPr lang="en-US" altLang="zh-CN" sz="2000" dirty="0"/>
              <a:t>ICU</a:t>
            </a:r>
            <a:r>
              <a:rPr lang="zh-CN" altLang="en-US" sz="2000" dirty="0"/>
              <a:t>时间 年龄性别</a:t>
            </a:r>
            <a:endParaRPr lang="en-US" sz="2000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B793BB7-06A0-6D4A-ABE0-319B73797A35}"/>
              </a:ext>
            </a:extLst>
          </p:cNvPr>
          <p:cNvCxnSpPr>
            <a:stCxn id="2" idx="3"/>
            <a:endCxn id="6" idx="1"/>
          </p:cNvCxnSpPr>
          <p:nvPr/>
        </p:nvCxnSpPr>
        <p:spPr>
          <a:xfrm flipV="1">
            <a:off x="3342290" y="334582"/>
            <a:ext cx="193740" cy="3094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C1E9F2-0E0B-7945-98F3-044FB9258AA6}"/>
              </a:ext>
            </a:extLst>
          </p:cNvPr>
          <p:cNvCxnSpPr>
            <a:stCxn id="2" idx="3"/>
            <a:endCxn id="7" idx="1"/>
          </p:cNvCxnSpPr>
          <p:nvPr/>
        </p:nvCxnSpPr>
        <p:spPr>
          <a:xfrm flipV="1">
            <a:off x="3342290" y="3428999"/>
            <a:ext cx="4071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1F1B90-CA35-104A-A2A5-110BDF479D42}"/>
              </a:ext>
            </a:extLst>
          </p:cNvPr>
          <p:cNvCxnSpPr>
            <a:stCxn id="2" idx="3"/>
            <a:endCxn id="8" idx="1"/>
          </p:cNvCxnSpPr>
          <p:nvPr/>
        </p:nvCxnSpPr>
        <p:spPr>
          <a:xfrm>
            <a:off x="3342290" y="3429000"/>
            <a:ext cx="193740" cy="3061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301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129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E92EBA-C649-F244-A737-1D9EED421E4A}"/>
              </a:ext>
            </a:extLst>
          </p:cNvPr>
          <p:cNvSpPr txBox="1"/>
          <p:nvPr/>
        </p:nvSpPr>
        <p:spPr>
          <a:xfrm>
            <a:off x="0" y="3167390"/>
            <a:ext cx="33422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/>
              <a:t>Feature</a:t>
            </a:r>
            <a:r>
              <a:rPr lang="zh-CN" altLang="en-US" sz="2800" dirty="0"/>
              <a:t> </a:t>
            </a:r>
            <a:r>
              <a:rPr lang="en-US" altLang="zh-CN" sz="2800" dirty="0"/>
              <a:t>Engineering</a:t>
            </a:r>
            <a:endParaRPr lang="en-US" sz="2800" dirty="0"/>
          </a:p>
        </p:txBody>
      </p:sp>
      <p:pic>
        <p:nvPicPr>
          <p:cNvPr id="1026" name="Picture 2" descr="cüstom_age &#10;Qßtom_bp &#10;custom hr &#10;cxstom_temp &#10;astom_resp &#10;custom hc03 &#10;astom ast &#10;custom bun &#10;custom BC ratio &#10;Qßtom_alkalinephos &#10;custom calcium &#10;custom chloride &#10;custom creatinine &#10;custom bt &#10;ajstom_glucose &#10;QJstom lactate &#10;cüstom magnesium &#10;QEtom_phosphate &#10;astom_potassi um &#10;Qßtom_troponini &#10;custom hct &#10;alstom_hgb &#10;austom wbc &#10;astom_fibrinogen &#10;a.lstom_platelets &#10;I-hitl &#10;I-hit2 &#10;BbspAdmTime &#10;ICULOS ">
            <a:extLst>
              <a:ext uri="{FF2B5EF4-FFF2-40B4-BE49-F238E27FC236}">
                <a16:creationId xmlns:a16="http://schemas.microsoft.com/office/drawing/2014/main" id="{9333F113-7F1A-AA42-A62B-E08F58849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330" y="98533"/>
            <a:ext cx="8647670" cy="3330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QEtom_age &#10;custom 02sat &#10;cnstom_temp &#10;custom_resp &#10;ustom etc02 &#10;cxstom ast &#10;custom BC ratio &#10;Qßtom_alkalinephos &#10;custom calcium &#10;astom chloride &#10;(Nstom creatinine &#10;custom bt &#10;astom_glucose &#10;custom lactate &#10;Qßtom_magnesium &#10;Qßtom_phosphate &#10;astom_potassium &#10;a.astom_troponini &#10;aastom hct &#10;Qßtom_fibrinogen &#10;Qßtom_platelets &#10;Gender &#10;I-hitl &#10;I-hit2 &#10;I-bspAdmTime &#10;CULOS &#10;SepsisLabel &#10;1 &#10;3 ">
            <a:extLst>
              <a:ext uri="{FF2B5EF4-FFF2-40B4-BE49-F238E27FC236}">
                <a16:creationId xmlns:a16="http://schemas.microsoft.com/office/drawing/2014/main" id="{15FFC2B6-92AD-4C47-9FC2-0727D136B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330" y="3461584"/>
            <a:ext cx="8606451" cy="3396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C6EEFF-586E-CE46-B4E6-5D835DAA2A94}"/>
              </a:ext>
            </a:extLst>
          </p:cNvPr>
          <p:cNvSpPr txBox="1"/>
          <p:nvPr/>
        </p:nvSpPr>
        <p:spPr>
          <a:xfrm>
            <a:off x="343007" y="4084320"/>
            <a:ext cx="2999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填充策略 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zh-CN" altLang="en-US" dirty="0"/>
              <a:t>向前找 找不到的补</a:t>
            </a:r>
            <a:r>
              <a:rPr lang="en-US" altLang="zh-CN" dirty="0"/>
              <a:t>”Missing”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170850A-2A0D-AC42-8925-5C28EF41F035}"/>
              </a:ext>
            </a:extLst>
          </p:cNvPr>
          <p:cNvCxnSpPr/>
          <p:nvPr/>
        </p:nvCxnSpPr>
        <p:spPr>
          <a:xfrm>
            <a:off x="3749040" y="4826000"/>
            <a:ext cx="83007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5297DE8-5503-004E-BB1F-8CD71939C2EB}"/>
              </a:ext>
            </a:extLst>
          </p:cNvPr>
          <p:cNvCxnSpPr/>
          <p:nvPr/>
        </p:nvCxnSpPr>
        <p:spPr>
          <a:xfrm>
            <a:off x="3820160" y="1463040"/>
            <a:ext cx="81991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061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F44D67-09AB-D942-BC98-84DC8480A5C3}"/>
              </a:ext>
            </a:extLst>
          </p:cNvPr>
          <p:cNvSpPr txBox="1"/>
          <p:nvPr/>
        </p:nvSpPr>
        <p:spPr>
          <a:xfrm>
            <a:off x="0" y="3167390"/>
            <a:ext cx="2207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/>
              <a:t>Baseline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D86CBA-DBB6-0746-BBE1-06E74C1D53AF}"/>
              </a:ext>
            </a:extLst>
          </p:cNvPr>
          <p:cNvSpPr txBox="1"/>
          <p:nvPr/>
        </p:nvSpPr>
        <p:spPr>
          <a:xfrm>
            <a:off x="1724807" y="3167390"/>
            <a:ext cx="1333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solidFill>
                  <a:schemeClr val="accent2">
                    <a:lumMod val="75000"/>
                  </a:schemeClr>
                </a:solidFill>
              </a:rPr>
              <a:t>xgboost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A82D04-8265-234A-B1AE-14EB4F5F2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199" y="327737"/>
            <a:ext cx="4210488" cy="27324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CDD4A3-9B8D-A949-9540-2F72FC7571C1}"/>
              </a:ext>
            </a:extLst>
          </p:cNvPr>
          <p:cNvSpPr txBox="1"/>
          <p:nvPr/>
        </p:nvSpPr>
        <p:spPr>
          <a:xfrm>
            <a:off x="1001682" y="1509291"/>
            <a:ext cx="2737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A.</a:t>
            </a:r>
            <a:r>
              <a:rPr lang="zh-CN" altLang="en-US" dirty="0"/>
              <a:t> 使用八个生命体征特征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C4BF55-7D40-1745-A492-7BBB71C3D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9676" y="3924714"/>
            <a:ext cx="4210487" cy="26055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95165C-1107-D242-AC3B-227223237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4458" y="3924714"/>
            <a:ext cx="4106153" cy="28209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6CF7C8-4C30-ED4F-B681-DDA5CC57CDB1}"/>
              </a:ext>
            </a:extLst>
          </p:cNvPr>
          <p:cNvSpPr txBox="1"/>
          <p:nvPr/>
        </p:nvSpPr>
        <p:spPr>
          <a:xfrm>
            <a:off x="1103586" y="5042822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B.</a:t>
            </a:r>
            <a:r>
              <a:rPr lang="zh-CN" altLang="en-US" dirty="0"/>
              <a:t> 使用</a:t>
            </a:r>
            <a:r>
              <a:rPr lang="en-US" altLang="zh-CN" dirty="0"/>
              <a:t>24</a:t>
            </a:r>
            <a:r>
              <a:rPr lang="zh-CN" altLang="en-US" dirty="0"/>
              <a:t>个筛选的特征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615ACC-16F6-FD4A-A80E-9D2E0E0CE4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4458" y="327738"/>
            <a:ext cx="4017562" cy="273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87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LightGBM Features (avg over folds) &#10;Hos Adm &#10;ICULOS &#10;WBC &#10;Platelets &#10;Creatinine &#10;BUN &#10;Temp &#10;Calcium &#10;Glucose &#10;'hosphate &#10;Magnesium &#10;Hgb &#10;Chloride &#10;Alkalinephos &#10;Lactate &#10;HC03 &#10;pac02 &#10;Potassium &#10;sa02 &#10;Fi02 &#10;Bilirubin total &#10;pH &#10;BaseExcess &#10;Fibrino &#10;HR &#10;Tro oninl &#10;EtC02 &#10;SBP &#10;Res &#10;MAP &#10;Unit2 &#10;Bilirubin direct &#10;opsat &#10;Urutl &#10;Gender &#10;500 &#10;1500 &#10;2000 ">
            <a:extLst>
              <a:ext uri="{FF2B5EF4-FFF2-40B4-BE49-F238E27FC236}">
                <a16:creationId xmlns:a16="http://schemas.microsoft.com/office/drawing/2014/main" id="{81B7374D-B0B1-274F-9F57-B481DFB8E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73576"/>
            <a:ext cx="12192000" cy="595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24g1 ョ ag 用 5 一 u ョ &#10;24 当 ー 号 。 5 号 % 2 &#10;25t 。 ヨ ー を t ま 5- 当 &#10;240 ョ 《 希 当 ~ コ 2 &#10;24 当 ー 号 市 &#10;240 ョ BC ratio &#10;240 ョ 一 0 ュ de &#10;240 ョ 《 alc 一 u ョ &#10;240 ヨ ー 0 一 uC052 &#10;2 い ま ヨ ー を 32 &#10;工 0 も Ad ョ T 一 コ &#10;0 一 40 ョ 02 t &#10;240 ヨ ー ョ P &#10;25t0 ョ 洋 03 &#10;24 。 ョ hgb &#10;25t0 ョ wbc &#10;240 ョ bu コ &#10;25t0 ョ 02 &#10;240 ヨ ー 302 &#10;25t0 ョ hct &#10;240 ョ h 「 &#10;丙 ULOS &#10;0 &#10;Feature Importance &#10;き 0 1g0 128 1400 1600 &#10;F 0 希 ">
            <a:extLst>
              <a:ext uri="{FF2B5EF4-FFF2-40B4-BE49-F238E27FC236}">
                <a16:creationId xmlns:a16="http://schemas.microsoft.com/office/drawing/2014/main" id="{921F9972-D839-6C4F-8BE6-A7251E129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7328" y="1525754"/>
            <a:ext cx="4364672" cy="510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6F705B-1A4D-1949-A795-7F7B6BECE779}"/>
              </a:ext>
            </a:extLst>
          </p:cNvPr>
          <p:cNvSpPr txBox="1"/>
          <p:nvPr/>
        </p:nvSpPr>
        <p:spPr>
          <a:xfrm>
            <a:off x="5311170" y="34290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未做特征工程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8681ED-AC0C-EF44-9F05-7B1AECBE0550}"/>
              </a:ext>
            </a:extLst>
          </p:cNvPr>
          <p:cNvSpPr txBox="1"/>
          <p:nvPr/>
        </p:nvSpPr>
        <p:spPr>
          <a:xfrm>
            <a:off x="9468177" y="4150638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            特征工程后</a:t>
            </a:r>
            <a:endParaRPr lang="en-US" altLang="zh-CN" dirty="0"/>
          </a:p>
          <a:p>
            <a:r>
              <a:rPr lang="zh-CN" altLang="en-US" dirty="0"/>
              <a:t>其中两个时间未做离散化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414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CA027B33-AB9B-4340-B747-85BBF099A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682" y="3170107"/>
            <a:ext cx="11190318" cy="40288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F44D67-09AB-D942-BC98-84DC8480A5C3}"/>
              </a:ext>
            </a:extLst>
          </p:cNvPr>
          <p:cNvSpPr txBox="1"/>
          <p:nvPr/>
        </p:nvSpPr>
        <p:spPr>
          <a:xfrm>
            <a:off x="0" y="3167390"/>
            <a:ext cx="2207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2">
                    <a:lumMod val="75000"/>
                  </a:schemeClr>
                </a:solidFill>
              </a:rPr>
              <a:t>LSTM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DD4A3-9B8D-A949-9540-2F72FC7571C1}"/>
              </a:ext>
            </a:extLst>
          </p:cNvPr>
          <p:cNvSpPr txBox="1"/>
          <p:nvPr/>
        </p:nvSpPr>
        <p:spPr>
          <a:xfrm>
            <a:off x="1001682" y="1164277"/>
            <a:ext cx="2098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A.</a:t>
            </a:r>
            <a:r>
              <a:rPr lang="zh-CN" altLang="en-US" dirty="0"/>
              <a:t> 单向 加全连接层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81A9DE-42C6-BB4C-B00D-61A993CE8F5A}"/>
              </a:ext>
            </a:extLst>
          </p:cNvPr>
          <p:cNvSpPr txBox="1"/>
          <p:nvPr/>
        </p:nvSpPr>
        <p:spPr>
          <a:xfrm>
            <a:off x="606842" y="1995902"/>
            <a:ext cx="2371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B.</a:t>
            </a:r>
            <a:r>
              <a:rPr lang="zh-CN" altLang="en-US" dirty="0"/>
              <a:t> 单向 不加全连接层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51436F-E23B-634E-A80C-3AFF00A99A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42"/>
          <a:stretch/>
        </p:blipFill>
        <p:spPr>
          <a:xfrm>
            <a:off x="8793480" y="1117918"/>
            <a:ext cx="3398520" cy="21307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D07C5E7-EAEC-874D-BAD2-278D84DC268C}"/>
              </a:ext>
            </a:extLst>
          </p:cNvPr>
          <p:cNvSpPr txBox="1"/>
          <p:nvPr/>
        </p:nvSpPr>
        <p:spPr>
          <a:xfrm>
            <a:off x="9796923" y="1474563"/>
            <a:ext cx="2171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LSTM100</a:t>
            </a:r>
            <a:r>
              <a:rPr lang="zh-CN" altLang="en-US" sz="1600" dirty="0"/>
              <a:t>  </a:t>
            </a:r>
            <a:r>
              <a:rPr lang="en-US" altLang="zh-CN" sz="1600" dirty="0" err="1"/>
              <a:t>batch_size</a:t>
            </a:r>
            <a:r>
              <a:rPr lang="zh-CN" altLang="en-US" sz="1600" dirty="0"/>
              <a:t> </a:t>
            </a:r>
            <a:r>
              <a:rPr lang="en-US" altLang="zh-CN" sz="1600" dirty="0"/>
              <a:t>16</a:t>
            </a:r>
          </a:p>
          <a:p>
            <a:r>
              <a:rPr lang="en-US" altLang="zh-CN" sz="1600" dirty="0"/>
              <a:t>‘</a:t>
            </a:r>
            <a:r>
              <a:rPr lang="en-US" altLang="zh-CN" sz="1600" dirty="0" err="1"/>
              <a:t>binarycross</a:t>
            </a:r>
            <a:r>
              <a:rPr lang="en-US" altLang="zh-CN" sz="1600" dirty="0"/>
              <a:t>’</a:t>
            </a:r>
            <a:r>
              <a:rPr lang="zh-CN" altLang="en-US" sz="1600" dirty="0"/>
              <a:t>   </a:t>
            </a:r>
            <a:r>
              <a:rPr lang="en-US" altLang="zh-CN" sz="1600" dirty="0"/>
              <a:t>01_rate</a:t>
            </a:r>
            <a:r>
              <a:rPr lang="zh-CN" altLang="en-US" sz="1600" dirty="0"/>
              <a:t> 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EB34B9-404C-A240-A69B-C932E5AB9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4530" y="780965"/>
            <a:ext cx="4787900" cy="9525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4F77567-9AFF-3745-A4C9-BBF406DC72E2}"/>
              </a:ext>
            </a:extLst>
          </p:cNvPr>
          <p:cNvSpPr txBox="1"/>
          <p:nvPr/>
        </p:nvSpPr>
        <p:spPr>
          <a:xfrm>
            <a:off x="8321183" y="365466"/>
            <a:ext cx="21715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LSTM100</a:t>
            </a:r>
            <a:r>
              <a:rPr lang="zh-CN" altLang="en-US" sz="1600" dirty="0"/>
              <a:t>  </a:t>
            </a:r>
            <a:r>
              <a:rPr lang="en-US" altLang="zh-CN" sz="1600" dirty="0" err="1"/>
              <a:t>batch_size</a:t>
            </a:r>
            <a:r>
              <a:rPr lang="zh-CN" altLang="en-US" sz="1600" dirty="0"/>
              <a:t> </a:t>
            </a:r>
            <a:r>
              <a:rPr lang="en-US" altLang="zh-CN" sz="1600" dirty="0"/>
              <a:t>16</a:t>
            </a:r>
          </a:p>
          <a:p>
            <a:r>
              <a:rPr lang="en-US" altLang="zh-CN" sz="1600" dirty="0"/>
              <a:t>‘</a:t>
            </a:r>
            <a:r>
              <a:rPr lang="en-US" altLang="zh-CN" sz="1600" dirty="0" err="1"/>
              <a:t>mse</a:t>
            </a:r>
            <a:r>
              <a:rPr lang="en-US" altLang="zh-CN" sz="1600" dirty="0"/>
              <a:t>’</a:t>
            </a:r>
            <a:r>
              <a:rPr lang="zh-CN" altLang="en-US" sz="1600" dirty="0"/>
              <a:t>   </a:t>
            </a:r>
            <a:r>
              <a:rPr lang="en-US" altLang="zh-CN" sz="1600" dirty="0"/>
              <a:t>01_rate</a:t>
            </a:r>
            <a:r>
              <a:rPr lang="zh-CN" altLang="en-US" sz="1600" dirty="0"/>
              <a:t> </a:t>
            </a:r>
            <a:r>
              <a:rPr lang="en-US" altLang="zh-CN" sz="1600" dirty="0"/>
              <a:t>2</a:t>
            </a:r>
          </a:p>
          <a:p>
            <a:r>
              <a:rPr lang="en-US" altLang="zh-CN" sz="1600" dirty="0"/>
              <a:t>Dense</a:t>
            </a:r>
            <a:r>
              <a:rPr lang="zh-CN" altLang="en-US" sz="1600" dirty="0"/>
              <a:t> </a:t>
            </a:r>
            <a:r>
              <a:rPr lang="en-US" altLang="zh-CN" sz="1600" dirty="0"/>
              <a:t>200</a:t>
            </a:r>
            <a:endParaRPr 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003EF3-5251-224D-8548-DE661952B073}"/>
              </a:ext>
            </a:extLst>
          </p:cNvPr>
          <p:cNvSpPr txBox="1"/>
          <p:nvPr/>
        </p:nvSpPr>
        <p:spPr>
          <a:xfrm>
            <a:off x="4257040" y="317363"/>
            <a:ext cx="23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排行榜目前第一名</a:t>
            </a:r>
            <a:r>
              <a:rPr lang="en-US" altLang="zh-CN" dirty="0"/>
              <a:t>0.4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51F593-884C-CF4E-98A6-05E0760157D1}"/>
              </a:ext>
            </a:extLst>
          </p:cNvPr>
          <p:cNvSpPr txBox="1"/>
          <p:nvPr/>
        </p:nvSpPr>
        <p:spPr>
          <a:xfrm>
            <a:off x="0" y="4445881"/>
            <a:ext cx="16371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AUROC</a:t>
            </a:r>
            <a:r>
              <a:rPr lang="zh-CN" altLang="en-US" dirty="0"/>
              <a:t> </a:t>
            </a:r>
            <a:r>
              <a:rPr lang="en-US" altLang="zh-CN" dirty="0"/>
              <a:t>0.75</a:t>
            </a:r>
          </a:p>
          <a:p>
            <a:r>
              <a:rPr lang="en-US" altLang="zh-CN" dirty="0"/>
              <a:t>AUPRC</a:t>
            </a:r>
            <a:r>
              <a:rPr lang="zh-CN" altLang="en-US" dirty="0"/>
              <a:t> </a:t>
            </a:r>
            <a:r>
              <a:rPr lang="en-US" altLang="zh-CN" dirty="0"/>
              <a:t>0.1</a:t>
            </a:r>
          </a:p>
          <a:p>
            <a:r>
              <a:rPr lang="en-US" altLang="zh-CN" dirty="0"/>
              <a:t>F-measure</a:t>
            </a:r>
            <a:r>
              <a:rPr lang="zh-CN" altLang="en-US" dirty="0"/>
              <a:t> </a:t>
            </a:r>
            <a:r>
              <a:rPr lang="en-US" altLang="zh-CN" dirty="0"/>
              <a:t>0.25</a:t>
            </a:r>
          </a:p>
          <a:p>
            <a:r>
              <a:rPr lang="en-US" altLang="zh-CN" dirty="0"/>
              <a:t>ACC</a:t>
            </a:r>
            <a:r>
              <a:rPr lang="zh-CN" altLang="en-US" dirty="0"/>
              <a:t> </a:t>
            </a:r>
            <a:r>
              <a:rPr lang="en-US" altLang="zh-CN" dirty="0"/>
              <a:t>86</a:t>
            </a:r>
          </a:p>
          <a:p>
            <a:r>
              <a:rPr lang="en-US" altLang="zh-CN" dirty="0"/>
              <a:t>UTILITY</a:t>
            </a:r>
            <a:r>
              <a:rPr lang="zh-CN" altLang="en-US" dirty="0"/>
              <a:t> </a:t>
            </a:r>
            <a:r>
              <a:rPr lang="en-US" altLang="zh-CN" dirty="0"/>
              <a:t>0.6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9C3C122-E045-F343-8247-755FA5666F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9421" y="1779344"/>
            <a:ext cx="5080000" cy="698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D615914-C7C0-654A-875E-018A02A998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9421" y="2479964"/>
            <a:ext cx="5016500" cy="736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BC9E40-DB42-C745-967D-E68013F3FFD2}"/>
              </a:ext>
            </a:extLst>
          </p:cNvPr>
          <p:cNvSpPr txBox="1"/>
          <p:nvPr/>
        </p:nvSpPr>
        <p:spPr>
          <a:xfrm>
            <a:off x="2880629" y="1995902"/>
            <a:ext cx="1006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1000test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8E9622-91C7-E246-962B-C9EE8E3A8E7E}"/>
              </a:ext>
            </a:extLst>
          </p:cNvPr>
          <p:cNvSpPr txBox="1"/>
          <p:nvPr/>
        </p:nvSpPr>
        <p:spPr>
          <a:xfrm>
            <a:off x="2939138" y="2659568"/>
            <a:ext cx="889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500test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13E67C-F5B7-7C43-9D75-9D3732970C58}"/>
              </a:ext>
            </a:extLst>
          </p:cNvPr>
          <p:cNvSpPr txBox="1"/>
          <p:nvPr/>
        </p:nvSpPr>
        <p:spPr>
          <a:xfrm>
            <a:off x="622391" y="2636593"/>
            <a:ext cx="2340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Test</a:t>
            </a:r>
            <a:r>
              <a:rPr lang="zh-CN" altLang="en-US" dirty="0"/>
              <a:t>中正样本比例</a:t>
            </a:r>
            <a:r>
              <a:rPr lang="en-US" altLang="zh-CN" dirty="0"/>
              <a:t>10%</a:t>
            </a:r>
            <a:endParaRPr lang="en-US" dirty="0"/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8351D799-02BF-D043-B4FC-DC3C6D8F06DB}"/>
              </a:ext>
            </a:extLst>
          </p:cNvPr>
          <p:cNvSpPr/>
          <p:nvPr/>
        </p:nvSpPr>
        <p:spPr>
          <a:xfrm>
            <a:off x="6695090" y="2921876"/>
            <a:ext cx="2098390" cy="245514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4F21D7BE-F908-C443-A741-05CA71089B16}"/>
              </a:ext>
            </a:extLst>
          </p:cNvPr>
          <p:cNvSpPr/>
          <p:nvPr/>
        </p:nvSpPr>
        <p:spPr>
          <a:xfrm>
            <a:off x="6899646" y="2205312"/>
            <a:ext cx="1980407" cy="230019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214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F44D67-09AB-D942-BC98-84DC8480A5C3}"/>
              </a:ext>
            </a:extLst>
          </p:cNvPr>
          <p:cNvSpPr txBox="1"/>
          <p:nvPr/>
        </p:nvSpPr>
        <p:spPr>
          <a:xfrm>
            <a:off x="0" y="3167390"/>
            <a:ext cx="2207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2">
                    <a:lumMod val="75000"/>
                  </a:schemeClr>
                </a:solidFill>
              </a:rPr>
              <a:t>LSTM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6CF7C8-4C30-ED4F-B681-DDA5CC57CDB1}"/>
              </a:ext>
            </a:extLst>
          </p:cNvPr>
          <p:cNvSpPr txBox="1"/>
          <p:nvPr/>
        </p:nvSpPr>
        <p:spPr>
          <a:xfrm>
            <a:off x="1103586" y="1222662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C.</a:t>
            </a:r>
            <a:r>
              <a:rPr lang="zh-CN" altLang="en-US" dirty="0"/>
              <a:t> 双向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B228A0A-3DD7-8947-A110-AA8A486664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20" t="17674" r="8841" b="5872"/>
          <a:stretch/>
        </p:blipFill>
        <p:spPr>
          <a:xfrm>
            <a:off x="2083015" y="3167390"/>
            <a:ext cx="6901416" cy="361525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1F5F4E4-36EC-BB43-8F9A-5EFB3B19E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502" y="616887"/>
            <a:ext cx="3323590" cy="238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576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2 &#10;3 &#10;6 &#10;7 &#10;'Heb &#10;11 &#10;13 &#10;14 &#10;16 &#10;17 &#10;18 &#10;19 &#10;21 &#10;22 &#10;24 &#10;25 &#10;27 &#10;('BaseExcess', 'pH', 'Lactate') &#10;28 &#10;29 &#10;31 &#10;32 &#10;total', 'Hct' &#10;, 'Heb', 'WBC', &#10;group &#10;1 ('Fi02',) &#10;('Glucose',) &#10;('Hct',) &#10;4 ('HC03', 'BUN', &#10;5 ('HC03', 'BUN', &#10;('BaseExcess , &#10;('BaseExcess', &#10;8 ('HC03', 'BUN', &#10;9 (PTT') &#10;10 ('HC03', 'AST', &#10;('BaseExcess', &#10;12 ('HC03', 'BUN', &#10;('BaseExcess', &#10;('BaseExcess', &#10;' 'Fi02', 'PH', 'P-ac02') &#10;'pH', 'PaC02') &#10;'Calcium', 'Chloride', 'Creatinine', 'Glucose', 'Magnesium', 'Phosphate', 'Potassium , &#10;'Calcium', 'Chloride', 'Creatinine', 'Glucose', 'Magnesium', 'Phosphate', 'Potassium', 'Hct', &#10;'Hgb', 'WBC) &#10;• Hgb &#10;'PTT', 'WBC, 'Platelets') &#10;'Hgb', 'WBC, &#10;'Platelets') &#10;'Chloride', 'Magnesium', 'Potassium', 'Hct', &#10;'BUN', 'Alkalinephos', 'Calcium', 'Chloride', 'Creatinine', 'Glucose', 'Magnesium', 'Phosphate', 'Potassium', 'Bilirubin &#10;total', &#10;'PTT', 'WBC', &#10;'Platelets') &#10;'pH', 'PaC02', 'Sa02') &#10;'Calcium', 'Chloride', 'Creatinine', 'Glucose', 'Magnesium', 'Phosphate', 'potassium') &#10;'pH', 'PaC02', 'Sa02', 'Glucose') &#10;'Fi02', 'pH', 'PaC02', 'Sa02') &#10;15 ('Fi02', 'Glucose') &#10;('BaseExcess', 'pH', 'PaC02', 'Lactate') &#10;('BaseExcess', 'pH') &#10;('BaseExcess', 'pH', 'paC02', 'Sa02', 'Glucose', 'potassium') &#10;('BaseExcess', 'Fi02', 'pH', 'PaC02', 'Lactate') &#10;20 ('BaseExcess', 'Fi02', 'pH', 'PaC02', 'Sa02', 'Glucose') &#10;('BaseExcess', 'pH', 'paC02', 'Glucose') &#10;('Hct', 'Hgb', 'WBC, 'Platelets') &#10;23 ('HC03', 'BUN', &#10;('BaseExcess , &#10;26 ('Sa02',) &#10;('BaseExcess , &#10;('Potassium',) &#10;30 ('Fi02', 'HCt') &#10;('BaseExcess', &#10;('BaseExcess , &#10;33 ('HC03', 'AST , &#10;34 ('HC03', 'Fi02', &#10;35 ('HC03', 'BUN', &#10;'Chloride', 'Creatinine', 'Glucose', 'Potassium', 'Hct', 'Hgb', &#10;'WBC, &#10;'Platelets') &#10;' 'Fi02', 'PH', 'Pac02, &#10;' 'Fi02', 'PH', 'P-aC02, &#10;'PH', 'sa02') &#10;' 'Fi02', 'pH') &#10;' 'Glucose') &#10;'Sa02', 'Glucose', 'potassium') &#10;'BUN', 'Alkalinephos', 'Calcium', 'Chloride', 'Creatinine', 'Glucose', 'Magnesium', 'Phosphate', 'potassium', 'Bilirubin &#10;'BUN', 'Calcium', 'Chloride', 'Creatinine', 'Glucose', 'Magnesium', 'Phosphate', 'Potassium', 'Hct', 'Hgb', 'PTT', 'WBC, 'Platelets') &#10;'Chloride', 'Creatinine', 'Glucose', 'Magnesium', 'Potassium', 'Hct', &#10;'Hgb', 'WBC, 'Platelets') &#10;'Platelets') &#10;numbers &#10;547630 &#10;65033 &#10;10177 &#10;8884 &#10;8583 &#10;6426 &#10;5257 &#10;4607 &#10;3411 &#10;3144 &#10;2411 &#10;2402 &#10;2288 &#10;2201 &#10;1958 &#10;1956 &#10;1853 &#10;1755 &#10;1670 &#10;1641 &#10;1639 &#10;1546 &#10;1456 &#10;1345 &#10;1331 &#10;1273 &#10;1209 &#10;1154 &#10;1085 &#10;1061 &#10;1026 &#10;965 &#10;929 &#10;842 &#10;820 &#10;792 ">
            <a:extLst>
              <a:ext uri="{FF2B5EF4-FFF2-40B4-BE49-F238E27FC236}">
                <a16:creationId xmlns:a16="http://schemas.microsoft.com/office/drawing/2014/main" id="{A6617884-8FF0-ED46-BEDA-8FE75AF00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7172" y="622165"/>
            <a:ext cx="9834652" cy="6136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CEF610-3E9A-3440-8AB6-744E394211D0}"/>
              </a:ext>
            </a:extLst>
          </p:cNvPr>
          <p:cNvSpPr txBox="1"/>
          <p:nvPr/>
        </p:nvSpPr>
        <p:spPr>
          <a:xfrm>
            <a:off x="150176" y="4255336"/>
            <a:ext cx="1785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ctr">
              <a:buAutoNum type="alphaUcPeriod"/>
            </a:pPr>
            <a:r>
              <a:rPr lang="zh-CN" altLang="en-US" dirty="0"/>
              <a:t>组合特征</a:t>
            </a:r>
            <a:endParaRPr lang="en-US" altLang="zh-CN" dirty="0"/>
          </a:p>
          <a:p>
            <a:pPr fontAlgn="ctr"/>
            <a:r>
              <a:rPr lang="zh-CN" altLang="en-US" dirty="0"/>
              <a:t>更新填充方法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1107C3-DEFA-0549-9D99-E83DB7515E6E}"/>
              </a:ext>
            </a:extLst>
          </p:cNvPr>
          <p:cNvSpPr txBox="1"/>
          <p:nvPr/>
        </p:nvSpPr>
        <p:spPr>
          <a:xfrm>
            <a:off x="0" y="3167390"/>
            <a:ext cx="2207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2">
                    <a:lumMod val="75000"/>
                  </a:schemeClr>
                </a:solidFill>
              </a:rPr>
              <a:t>TODO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161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CEF610-3E9A-3440-8AB6-744E394211D0}"/>
              </a:ext>
            </a:extLst>
          </p:cNvPr>
          <p:cNvSpPr txBox="1"/>
          <p:nvPr/>
        </p:nvSpPr>
        <p:spPr>
          <a:xfrm>
            <a:off x="27680" y="4180383"/>
            <a:ext cx="4732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/>
            <a:r>
              <a:rPr lang="en-US" altLang="zh-CN" dirty="0"/>
              <a:t>B.</a:t>
            </a:r>
            <a:r>
              <a:rPr lang="zh-CN" altLang="en-US" dirty="0"/>
              <a:t> 加入</a:t>
            </a:r>
            <a:r>
              <a:rPr lang="en-US" altLang="zh-CN" dirty="0"/>
              <a:t>metrics</a:t>
            </a:r>
            <a:r>
              <a:rPr lang="en-US" dirty="0"/>
              <a:t> </a:t>
            </a:r>
          </a:p>
          <a:p>
            <a:pPr fontAlgn="ctr"/>
            <a:r>
              <a:rPr lang="en-US" dirty="0" err="1"/>
              <a:t>调整预测时间得到更高分数</a:t>
            </a:r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1107C3-DEFA-0549-9D99-E83DB7515E6E}"/>
              </a:ext>
            </a:extLst>
          </p:cNvPr>
          <p:cNvSpPr txBox="1"/>
          <p:nvPr/>
        </p:nvSpPr>
        <p:spPr>
          <a:xfrm>
            <a:off x="0" y="3167390"/>
            <a:ext cx="2207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2">
                    <a:lumMod val="75000"/>
                  </a:schemeClr>
                </a:solidFill>
              </a:rPr>
              <a:t>TODO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0638D7-D930-6248-8CE0-11BFD8A9B4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916"/>
          <a:stretch/>
        </p:blipFill>
        <p:spPr>
          <a:xfrm>
            <a:off x="2207172" y="650586"/>
            <a:ext cx="5042159" cy="25508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829E960-0134-CD4B-BF98-74231BF31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208"/>
          <a:stretch/>
        </p:blipFill>
        <p:spPr>
          <a:xfrm>
            <a:off x="2951480" y="3446333"/>
            <a:ext cx="9240520" cy="28351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902B9B-9D76-A941-A03D-08A73A5D6C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916"/>
          <a:stretch/>
        </p:blipFill>
        <p:spPr>
          <a:xfrm>
            <a:off x="7070837" y="650586"/>
            <a:ext cx="5121163" cy="259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21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CEF610-3E9A-3440-8AB6-744E394211D0}"/>
              </a:ext>
            </a:extLst>
          </p:cNvPr>
          <p:cNvSpPr txBox="1"/>
          <p:nvPr/>
        </p:nvSpPr>
        <p:spPr>
          <a:xfrm>
            <a:off x="0" y="4275960"/>
            <a:ext cx="3441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/>
            <a:r>
              <a:rPr lang="en-US" altLang="zh-CN" dirty="0"/>
              <a:t>C.</a:t>
            </a:r>
            <a:r>
              <a:rPr lang="zh-CN" altLang="en-US" dirty="0"/>
              <a:t> 融合模型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1107C3-DEFA-0549-9D99-E83DB7515E6E}"/>
              </a:ext>
            </a:extLst>
          </p:cNvPr>
          <p:cNvSpPr txBox="1"/>
          <p:nvPr/>
        </p:nvSpPr>
        <p:spPr>
          <a:xfrm>
            <a:off x="0" y="3167390"/>
            <a:ext cx="2207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chemeClr val="accent2">
                    <a:lumMod val="75000"/>
                  </a:schemeClr>
                </a:solidFill>
              </a:rPr>
              <a:t>TODO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7D2AFF-E926-A640-96BC-B0DB947B56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52" r="7531"/>
          <a:stretch/>
        </p:blipFill>
        <p:spPr>
          <a:xfrm>
            <a:off x="1262292" y="1601119"/>
            <a:ext cx="4630508" cy="43510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819B5C6-30E3-D741-AB88-0512EFBDB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732" y="1426779"/>
            <a:ext cx="6266268" cy="469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38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164</Words>
  <Application>Microsoft Macintosh PowerPoint</Application>
  <PresentationFormat>Widescreen</PresentationFormat>
  <Paragraphs>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 Wang</dc:creator>
  <cp:lastModifiedBy>Kai Wang</cp:lastModifiedBy>
  <cp:revision>13</cp:revision>
  <dcterms:created xsi:type="dcterms:W3CDTF">2019-07-29T14:24:36Z</dcterms:created>
  <dcterms:modified xsi:type="dcterms:W3CDTF">2019-07-29T16:05:51Z</dcterms:modified>
</cp:coreProperties>
</file>

<file path=docProps/thumbnail.jpeg>
</file>